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ppt/theme/theme1.xml" ContentType="application/vnd.openxmlformats-officedocument.theme+xml"/>
  <Override PartName="/ppt/notesMasters/notesMaster1.xml" ContentType="application/vnd.openxmlformats-officedocument.presentationml.notesMaster+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theme/theme2.xml" ContentType="application/vnd.openxmlformats-officedocument.theme+xml"/>
  <Override PartName="/ppt/charts/style2.xml" ContentType="application/vnd.ms-office.chartstyle+xml"/>
  <Override PartName="/ppt/charts/chart2.xml" ContentType="application/vnd.openxmlformats-officedocument.drawingml.chart+xml"/>
  <Override PartName="/ppt/charts/chart3.xml" ContentType="application/vnd.openxmlformats-officedocument.drawingml.chart+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DOCUMENTOS\Nestorj.Hernandez\Documents\NESTOR%20JULIO%20HERNANDEZ\1-MADR\10-COMERCIO%20EXTERIOR\PRECIOS%20INTERNACIONALES\2.PRECIO%20INTERNACIONAL%20DEL%20PETROLEO.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OCUMENTOS\Nestorj.Hernandez\Documents\NESTOR%20JULIO%20HERNANDEZ\1-MADR\10-COMERCIO%20EXTERIOR\TRM\TRM.xlsb"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D:\DOCUMENTOS\Nestorj.Hernandez\Documents\NESTOR%20JULIO%20HERNANDEZ\1-MADR\10-COMERCIO%20EXTERIOR\TRM\TRM.xlsb"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113448906500507E-2"/>
          <c:y val="3.3718422324962978E-2"/>
          <c:w val="0.86033962141762121"/>
          <c:h val="0.77721052077763608"/>
        </c:manualLayout>
      </c:layout>
      <c:lineChart>
        <c:grouping val="standard"/>
        <c:varyColors val="0"/>
        <c:ser>
          <c:idx val="0"/>
          <c:order val="0"/>
          <c:tx>
            <c:strRef>
              <c:f>'precios petroleo'!$C$2:$C$3</c:f>
              <c:strCache>
                <c:ptCount val="2"/>
                <c:pt idx="0">
                  <c:v>Precio promedio del petróleo</c:v>
                </c:pt>
                <c:pt idx="1">
                  <c:v>(Dólares por barril) </c:v>
                </c:pt>
              </c:strCache>
            </c:strRef>
          </c:tx>
          <c:spPr>
            <a:ln w="22225" cap="rnd">
              <a:solidFill>
                <a:schemeClr val="tx1"/>
              </a:solidFill>
              <a:round/>
            </a:ln>
            <a:effectLst/>
          </c:spPr>
          <c:marker>
            <c:symbol val="diamond"/>
            <c:size val="5"/>
            <c:spPr>
              <a:solidFill>
                <a:schemeClr val="tx1"/>
              </a:solidFill>
              <a:ln w="9525">
                <a:solidFill>
                  <a:schemeClr val="tx1"/>
                </a:solidFill>
              </a:ln>
              <a:effectLst/>
            </c:spPr>
          </c:marker>
          <c:dLbls>
            <c:dLbl>
              <c:idx val="24"/>
              <c:dLblPos val="b"/>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'precios petroleo'!$B$94:$B$118</c:f>
              <c:numCache>
                <c:formatCode>mmm\-yy</c:formatCode>
                <c:ptCount val="25"/>
                <c:pt idx="0">
                  <c:v>42917</c:v>
                </c:pt>
                <c:pt idx="1">
                  <c:v>42948</c:v>
                </c:pt>
                <c:pt idx="2">
                  <c:v>42979</c:v>
                </c:pt>
                <c:pt idx="3">
                  <c:v>43009</c:v>
                </c:pt>
                <c:pt idx="4">
                  <c:v>43040</c:v>
                </c:pt>
                <c:pt idx="5">
                  <c:v>43070</c:v>
                </c:pt>
                <c:pt idx="6">
                  <c:v>43101</c:v>
                </c:pt>
                <c:pt idx="7">
                  <c:v>43132</c:v>
                </c:pt>
                <c:pt idx="8">
                  <c:v>43160</c:v>
                </c:pt>
                <c:pt idx="9">
                  <c:v>43191</c:v>
                </c:pt>
                <c:pt idx="10">
                  <c:v>43221</c:v>
                </c:pt>
                <c:pt idx="11">
                  <c:v>43252</c:v>
                </c:pt>
                <c:pt idx="12">
                  <c:v>43282</c:v>
                </c:pt>
                <c:pt idx="13">
                  <c:v>43313</c:v>
                </c:pt>
                <c:pt idx="14">
                  <c:v>43344</c:v>
                </c:pt>
                <c:pt idx="15">
                  <c:v>43374</c:v>
                </c:pt>
                <c:pt idx="16">
                  <c:v>43405</c:v>
                </c:pt>
                <c:pt idx="17">
                  <c:v>43435</c:v>
                </c:pt>
                <c:pt idx="18">
                  <c:v>43466</c:v>
                </c:pt>
                <c:pt idx="19">
                  <c:v>43497</c:v>
                </c:pt>
                <c:pt idx="20">
                  <c:v>43525</c:v>
                </c:pt>
                <c:pt idx="21">
                  <c:v>43556</c:v>
                </c:pt>
                <c:pt idx="22">
                  <c:v>43586</c:v>
                </c:pt>
                <c:pt idx="23">
                  <c:v>43617</c:v>
                </c:pt>
                <c:pt idx="24">
                  <c:v>43647</c:v>
                </c:pt>
              </c:numCache>
            </c:numRef>
          </c:cat>
          <c:val>
            <c:numRef>
              <c:f>'precios petroleo'!$C$94:$C$118</c:f>
              <c:numCache>
                <c:formatCode>_(* #,##0.00_);_(* \(#,##0.00\);_(* "-"??_);_(@_)</c:formatCode>
                <c:ptCount val="25"/>
                <c:pt idx="0">
                  <c:v>47.656666666666673</c:v>
                </c:pt>
                <c:pt idx="1">
                  <c:v>49.943333333333328</c:v>
                </c:pt>
                <c:pt idx="2">
                  <c:v>52.95</c:v>
                </c:pt>
                <c:pt idx="3">
                  <c:v>54.92</c:v>
                </c:pt>
                <c:pt idx="4">
                  <c:v>59.93333333333333</c:v>
                </c:pt>
                <c:pt idx="5">
                  <c:v>61.186666666666675</c:v>
                </c:pt>
                <c:pt idx="6">
                  <c:v>66.226666666666674</c:v>
                </c:pt>
                <c:pt idx="7">
                  <c:v>63.459999999999994</c:v>
                </c:pt>
                <c:pt idx="8">
                  <c:v>64.166666666666671</c:v>
                </c:pt>
                <c:pt idx="9">
                  <c:v>68.793333333333322</c:v>
                </c:pt>
                <c:pt idx="10">
                  <c:v>73.430000000000007</c:v>
                </c:pt>
                <c:pt idx="11">
                  <c:v>71.976666666666674</c:v>
                </c:pt>
                <c:pt idx="12">
                  <c:v>72.666666666666671</c:v>
                </c:pt>
                <c:pt idx="13">
                  <c:v>71.083333333333329</c:v>
                </c:pt>
                <c:pt idx="14">
                  <c:v>75.363333333333316</c:v>
                </c:pt>
                <c:pt idx="15">
                  <c:v>76.726666666666674</c:v>
                </c:pt>
                <c:pt idx="16">
                  <c:v>62.316666666666677</c:v>
                </c:pt>
                <c:pt idx="17">
                  <c:v>53.959999999999994</c:v>
                </c:pt>
                <c:pt idx="18">
                  <c:v>56.583333333333329</c:v>
                </c:pt>
                <c:pt idx="19">
                  <c:v>61.133333333333326</c:v>
                </c:pt>
                <c:pt idx="20">
                  <c:v>63.786666666666669</c:v>
                </c:pt>
                <c:pt idx="21">
                  <c:v>68.576666666666668</c:v>
                </c:pt>
                <c:pt idx="22">
                  <c:v>66.833333333333314</c:v>
                </c:pt>
                <c:pt idx="23">
                  <c:v>59.760000000000005</c:v>
                </c:pt>
                <c:pt idx="24">
                  <c:v>61.476666666666681</c:v>
                </c:pt>
              </c:numCache>
            </c:numRef>
          </c:val>
          <c:smooth val="0"/>
        </c:ser>
        <c:dLbls>
          <c:showLegendKey val="0"/>
          <c:showVal val="0"/>
          <c:showCatName val="0"/>
          <c:showSerName val="0"/>
          <c:showPercent val="0"/>
          <c:showBubbleSize val="0"/>
        </c:dLbls>
        <c:marker val="1"/>
        <c:smooth val="0"/>
        <c:axId val="1933870736"/>
        <c:axId val="1933871280"/>
      </c:lineChart>
      <c:lineChart>
        <c:grouping val="standard"/>
        <c:varyColors val="0"/>
        <c:ser>
          <c:idx val="1"/>
          <c:order val="1"/>
          <c:tx>
            <c:strRef>
              <c:f>'precios petroleo'!$D$2:$D$3</c:f>
              <c:strCache>
                <c:ptCount val="2"/>
                <c:pt idx="0">
                  <c:v>Tasa de cambio promedio mensual</c:v>
                </c:pt>
                <c:pt idx="1">
                  <c:v>(Pesos por dólar)</c:v>
                </c:pt>
              </c:strCache>
            </c:strRef>
          </c:tx>
          <c:spPr>
            <a:ln w="22225" cap="rnd">
              <a:solidFill>
                <a:schemeClr val="accent2"/>
              </a:solidFill>
              <a:round/>
            </a:ln>
            <a:effectLst/>
          </c:spPr>
          <c:marker>
            <c:symbol val="diamond"/>
            <c:size val="5"/>
            <c:spPr>
              <a:solidFill>
                <a:schemeClr val="accent2"/>
              </a:solidFill>
              <a:ln w="9525">
                <a:solidFill>
                  <a:schemeClr val="accent2"/>
                </a:solidFill>
              </a:ln>
              <a:effectLst/>
            </c:spPr>
          </c:marker>
          <c:dLbls>
            <c:dLbl>
              <c:idx val="24"/>
              <c:dLblPos val="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'precios petroleo'!$B$94:$B$118</c:f>
              <c:numCache>
                <c:formatCode>mmm\-yy</c:formatCode>
                <c:ptCount val="25"/>
                <c:pt idx="0">
                  <c:v>42917</c:v>
                </c:pt>
                <c:pt idx="1">
                  <c:v>42948</c:v>
                </c:pt>
                <c:pt idx="2">
                  <c:v>42979</c:v>
                </c:pt>
                <c:pt idx="3">
                  <c:v>43009</c:v>
                </c:pt>
                <c:pt idx="4">
                  <c:v>43040</c:v>
                </c:pt>
                <c:pt idx="5">
                  <c:v>43070</c:v>
                </c:pt>
                <c:pt idx="6">
                  <c:v>43101</c:v>
                </c:pt>
                <c:pt idx="7">
                  <c:v>43132</c:v>
                </c:pt>
                <c:pt idx="8">
                  <c:v>43160</c:v>
                </c:pt>
                <c:pt idx="9">
                  <c:v>43191</c:v>
                </c:pt>
                <c:pt idx="10">
                  <c:v>43221</c:v>
                </c:pt>
                <c:pt idx="11">
                  <c:v>43252</c:v>
                </c:pt>
                <c:pt idx="12">
                  <c:v>43282</c:v>
                </c:pt>
                <c:pt idx="13">
                  <c:v>43313</c:v>
                </c:pt>
                <c:pt idx="14">
                  <c:v>43344</c:v>
                </c:pt>
                <c:pt idx="15">
                  <c:v>43374</c:v>
                </c:pt>
                <c:pt idx="16">
                  <c:v>43405</c:v>
                </c:pt>
                <c:pt idx="17">
                  <c:v>43435</c:v>
                </c:pt>
                <c:pt idx="18">
                  <c:v>43466</c:v>
                </c:pt>
                <c:pt idx="19">
                  <c:v>43497</c:v>
                </c:pt>
                <c:pt idx="20">
                  <c:v>43525</c:v>
                </c:pt>
                <c:pt idx="21">
                  <c:v>43556</c:v>
                </c:pt>
                <c:pt idx="22">
                  <c:v>43586</c:v>
                </c:pt>
                <c:pt idx="23">
                  <c:v>43617</c:v>
                </c:pt>
                <c:pt idx="24">
                  <c:v>43647</c:v>
                </c:pt>
              </c:numCache>
            </c:numRef>
          </c:cat>
          <c:val>
            <c:numRef>
              <c:f>'precios petroleo'!$D$94:$D$118</c:f>
              <c:numCache>
                <c:formatCode>#,##0</c:formatCode>
                <c:ptCount val="25"/>
                <c:pt idx="0">
                  <c:v>3038.1088888888903</c:v>
                </c:pt>
                <c:pt idx="1">
                  <c:v>2972.62</c:v>
                </c:pt>
                <c:pt idx="2">
                  <c:v>2918.49</c:v>
                </c:pt>
                <c:pt idx="3">
                  <c:v>2955.06</c:v>
                </c:pt>
                <c:pt idx="4">
                  <c:v>3013.17</c:v>
                </c:pt>
                <c:pt idx="5">
                  <c:v>2991.8288888888892</c:v>
                </c:pt>
                <c:pt idx="6">
                  <c:v>2868.2729999999997</c:v>
                </c:pt>
                <c:pt idx="7">
                  <c:v>2860.3557894736864</c:v>
                </c:pt>
                <c:pt idx="8">
                  <c:v>2852.4642105263179</c:v>
                </c:pt>
                <c:pt idx="9">
                  <c:v>2765.96</c:v>
                </c:pt>
                <c:pt idx="10">
                  <c:v>2861.7445000000002</c:v>
                </c:pt>
                <c:pt idx="11">
                  <c:v>2893.2236842105262</c:v>
                </c:pt>
                <c:pt idx="12">
                  <c:v>2884.2768421052619</c:v>
                </c:pt>
                <c:pt idx="13">
                  <c:v>2959.5699999999993</c:v>
                </c:pt>
                <c:pt idx="14">
                  <c:v>3036.9968421052627</c:v>
                </c:pt>
                <c:pt idx="15">
                  <c:v>3082.8195238095236</c:v>
                </c:pt>
                <c:pt idx="16">
                  <c:v>3198.2268421052622</c:v>
                </c:pt>
                <c:pt idx="17">
                  <c:v>3210.5221052631573</c:v>
                </c:pt>
                <c:pt idx="18">
                  <c:v>3163.9790000000021</c:v>
                </c:pt>
                <c:pt idx="19">
                  <c:v>3113.7684210526336</c:v>
                </c:pt>
                <c:pt idx="20">
                  <c:v>3125.34</c:v>
                </c:pt>
                <c:pt idx="21">
                  <c:v>3155.22</c:v>
                </c:pt>
                <c:pt idx="22">
                  <c:v>3310.49</c:v>
                </c:pt>
                <c:pt idx="23">
                  <c:v>3256.0188888888897</c:v>
                </c:pt>
                <c:pt idx="24">
                  <c:v>3208.1647619047621</c:v>
                </c:pt>
              </c:numCache>
            </c:numRef>
          </c:val>
          <c:smooth val="0"/>
        </c:ser>
        <c:dLbls>
          <c:showLegendKey val="0"/>
          <c:showVal val="0"/>
          <c:showCatName val="0"/>
          <c:showSerName val="0"/>
          <c:showPercent val="0"/>
          <c:showBubbleSize val="0"/>
        </c:dLbls>
        <c:marker val="1"/>
        <c:smooth val="0"/>
        <c:axId val="1933875088"/>
        <c:axId val="1933871824"/>
      </c:lineChart>
      <c:dateAx>
        <c:axId val="1933870736"/>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000" baseline="0">
                <a:solidFill>
                  <a:sysClr val="windowText" lastClr="000000"/>
                </a:solidFill>
                <a:latin typeface="+mn-lt"/>
                <a:ea typeface="+mn-ea"/>
                <a:cs typeface="+mn-cs"/>
              </a:defRPr>
            </a:pPr>
            <a:endParaRPr lang="es-CO"/>
          </a:p>
        </c:txPr>
        <c:crossAx val="1933871280"/>
        <c:crosses val="autoZero"/>
        <c:auto val="1"/>
        <c:lblOffset val="100"/>
        <c:baseTimeUnit val="months"/>
        <c:majorUnit val="1"/>
        <c:majorTimeUnit val="months"/>
      </c:dateAx>
      <c:valAx>
        <c:axId val="1933871280"/>
        <c:scaling>
          <c:orientation val="minMax"/>
        </c:scaling>
        <c:delete val="0"/>
        <c:axPos val="l"/>
        <c:majorGridlines>
          <c:spPr>
            <a:ln w="9525" cap="flat" cmpd="sng" algn="ctr">
              <a:no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s-CO"/>
          </a:p>
        </c:txPr>
        <c:crossAx val="1933870736"/>
        <c:crosses val="autoZero"/>
        <c:crossBetween val="between"/>
        <c:majorUnit val="20"/>
        <c:minorUnit val="10"/>
      </c:valAx>
      <c:valAx>
        <c:axId val="1933871824"/>
        <c:scaling>
          <c:orientation val="minMax"/>
          <c:min val="25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accent2">
                    <a:lumMod val="75000"/>
                  </a:schemeClr>
                </a:solidFill>
                <a:latin typeface="+mn-lt"/>
                <a:ea typeface="+mn-ea"/>
                <a:cs typeface="+mn-cs"/>
              </a:defRPr>
            </a:pPr>
            <a:endParaRPr lang="es-CO"/>
          </a:p>
        </c:txPr>
        <c:crossAx val="1933875088"/>
        <c:crosses val="max"/>
        <c:crossBetween val="between"/>
        <c:majorUnit val="300"/>
        <c:minorUnit val="100"/>
      </c:valAx>
      <c:dateAx>
        <c:axId val="1933875088"/>
        <c:scaling>
          <c:orientation val="minMax"/>
        </c:scaling>
        <c:delete val="1"/>
        <c:axPos val="b"/>
        <c:numFmt formatCode="mmm\-yy" sourceLinked="1"/>
        <c:majorTickMark val="out"/>
        <c:minorTickMark val="none"/>
        <c:tickLblPos val="nextTo"/>
        <c:crossAx val="1933871824"/>
        <c:crosses val="autoZero"/>
        <c:auto val="1"/>
        <c:lblOffset val="100"/>
        <c:baseTimeUnit val="months"/>
      </c:dateAx>
      <c:spPr>
        <a:noFill/>
        <a:ln>
          <a:noFill/>
        </a:ln>
        <a:effectLst/>
      </c:spPr>
    </c:plotArea>
    <c:legend>
      <c:legendPos val="b"/>
      <c:layout>
        <c:manualLayout>
          <c:xMode val="edge"/>
          <c:yMode val="edge"/>
          <c:x val="0.39537756588113177"/>
          <c:y val="4.3476843854903365E-2"/>
          <c:w val="0.37848683559527951"/>
          <c:h val="7.450503784708908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w="9525" cap="flat" cmpd="sng" algn="ctr">
      <a:no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9050" cap="rnd">
              <a:solidFill>
                <a:schemeClr val="accent1"/>
              </a:solidFill>
              <a:round/>
            </a:ln>
            <a:effectLst>
              <a:outerShdw blurRad="50800" dist="38100" dir="2700000" algn="tl" rotWithShape="0">
                <a:prstClr val="black">
                  <a:alpha val="40000"/>
                </a:prstClr>
              </a:outerShdw>
            </a:effectLst>
          </c:spPr>
          <c:marker>
            <c:symbol val="circle"/>
            <c:size val="5"/>
            <c:spPr>
              <a:solidFill>
                <a:schemeClr val="bg1"/>
              </a:solidFill>
              <a:ln w="9525">
                <a:solidFill>
                  <a:schemeClr val="bg1"/>
                </a:solidFill>
              </a:ln>
              <a:effectLst>
                <a:outerShdw blurRad="50800" dist="38100" dir="2700000" algn="tl" rotWithShape="0">
                  <a:prstClr val="black">
                    <a:alpha val="40000"/>
                  </a:prstClr>
                </a:outerShdw>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395F9B"/>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GRÁFICOS!$B$2:$B$11</c:f>
              <c:numCache>
                <c:formatCode>mmm\-yy</c:formatCode>
                <c:ptCount val="10"/>
                <c:pt idx="0">
                  <c:v>40390</c:v>
                </c:pt>
                <c:pt idx="1">
                  <c:v>40755</c:v>
                </c:pt>
                <c:pt idx="2">
                  <c:v>41121</c:v>
                </c:pt>
                <c:pt idx="3">
                  <c:v>41486</c:v>
                </c:pt>
                <c:pt idx="4">
                  <c:v>41851</c:v>
                </c:pt>
                <c:pt idx="5">
                  <c:v>42216</c:v>
                </c:pt>
                <c:pt idx="6">
                  <c:v>42582</c:v>
                </c:pt>
                <c:pt idx="7">
                  <c:v>42947</c:v>
                </c:pt>
                <c:pt idx="8">
                  <c:v>43312</c:v>
                </c:pt>
                <c:pt idx="9">
                  <c:v>43677</c:v>
                </c:pt>
              </c:numCache>
            </c:numRef>
          </c:cat>
          <c:val>
            <c:numRef>
              <c:f>GRÁFICOS!$C$2:$C$11</c:f>
              <c:numCache>
                <c:formatCode>_-"$"* #,##0_-;\-"$"* #,##0_-;_-"$"* "-"??_-;_-@_-</c:formatCode>
                <c:ptCount val="10"/>
                <c:pt idx="0">
                  <c:v>1842.7900000000006</c:v>
                </c:pt>
                <c:pt idx="1">
                  <c:v>1777.82</c:v>
                </c:pt>
                <c:pt idx="2">
                  <c:v>1789.0199999999988</c:v>
                </c:pt>
                <c:pt idx="3">
                  <c:v>1890.3300000000013</c:v>
                </c:pt>
                <c:pt idx="4">
                  <c:v>1872.43</c:v>
                </c:pt>
                <c:pt idx="5">
                  <c:v>2866.0399999999986</c:v>
                </c:pt>
                <c:pt idx="6">
                  <c:v>3081.75</c:v>
                </c:pt>
                <c:pt idx="7">
                  <c:v>2995.2299999999996</c:v>
                </c:pt>
                <c:pt idx="8">
                  <c:v>2875.7200000000007</c:v>
                </c:pt>
                <c:pt idx="9">
                  <c:v>3296.8500000000017</c:v>
                </c:pt>
              </c:numCache>
            </c:numRef>
          </c:val>
          <c:smooth val="0"/>
        </c:ser>
        <c:dLbls>
          <c:dLblPos val="t"/>
          <c:showLegendKey val="0"/>
          <c:showVal val="1"/>
          <c:showCatName val="0"/>
          <c:showSerName val="0"/>
          <c:showPercent val="0"/>
          <c:showBubbleSize val="0"/>
        </c:dLbls>
        <c:dropLines>
          <c:spPr>
            <a:ln w="9525" cap="flat" cmpd="sng" algn="ctr">
              <a:solidFill>
                <a:schemeClr val="tx1">
                  <a:lumMod val="35000"/>
                  <a:lumOff val="65000"/>
                </a:schemeClr>
              </a:solidFill>
              <a:round/>
            </a:ln>
            <a:effectLst/>
          </c:spPr>
        </c:dropLines>
        <c:marker val="1"/>
        <c:smooth val="0"/>
        <c:axId val="2022775392"/>
        <c:axId val="2022775936"/>
      </c:lineChart>
      <c:catAx>
        <c:axId val="202277539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rgbClr val="395F9B"/>
                </a:solidFill>
                <a:latin typeface="+mn-lt"/>
                <a:ea typeface="+mn-ea"/>
                <a:cs typeface="+mn-cs"/>
              </a:defRPr>
            </a:pPr>
            <a:endParaRPr lang="es-CO"/>
          </a:p>
        </c:txPr>
        <c:crossAx val="2022775936"/>
        <c:crosses val="autoZero"/>
        <c:auto val="0"/>
        <c:lblAlgn val="ctr"/>
        <c:lblOffset val="100"/>
        <c:tickLblSkip val="1"/>
        <c:tickMarkSkip val="1"/>
        <c:noMultiLvlLbl val="0"/>
      </c:catAx>
      <c:valAx>
        <c:axId val="2022775936"/>
        <c:scaling>
          <c:orientation val="minMax"/>
          <c:min val="1500"/>
        </c:scaling>
        <c:delete val="0"/>
        <c:axPos val="l"/>
        <c:numFmt formatCode="_-&quot;$&quot;* #,##0_-;\-&quot;$&quot;* #,##0_-;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395F9B"/>
                </a:solidFill>
                <a:latin typeface="+mn-lt"/>
                <a:ea typeface="+mn-ea"/>
                <a:cs typeface="+mn-cs"/>
              </a:defRPr>
            </a:pPr>
            <a:endParaRPr lang="es-CO"/>
          </a:p>
        </c:txPr>
        <c:crossAx val="202277539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solidFill>
            <a:srgbClr val="395F9B"/>
          </a:solidFill>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132285333683556E-2"/>
          <c:y val="4.3050221970513537E-2"/>
          <c:w val="0.92042252484128606"/>
          <c:h val="0.77789767209103056"/>
        </c:manualLayout>
      </c:layout>
      <c:lineChart>
        <c:grouping val="standard"/>
        <c:varyColors val="0"/>
        <c:ser>
          <c:idx val="1"/>
          <c:order val="0"/>
          <c:tx>
            <c:strRef>
              <c:f>GRÁFICOS!$C$30</c:f>
              <c:strCache>
                <c:ptCount val="1"/>
                <c:pt idx="0">
                  <c:v>TRM </c:v>
                </c:pt>
              </c:strCache>
            </c:strRef>
          </c:tx>
          <c:spPr>
            <a:ln w="19050" cap="rnd" cmpd="sng" algn="ctr">
              <a:solidFill>
                <a:schemeClr val="accent2">
                  <a:shade val="95000"/>
                  <a:satMod val="105000"/>
                </a:schemeClr>
              </a:solidFill>
              <a:round/>
            </a:ln>
            <a:effectLst>
              <a:outerShdw blurRad="50800" dist="38100" dir="2700000" algn="tl" rotWithShape="0">
                <a:prstClr val="black">
                  <a:alpha val="40000"/>
                </a:prstClr>
              </a:outerShdw>
            </a:effectLst>
          </c:spPr>
          <c:marker>
            <c:symbol val="diamond"/>
            <c:size val="10"/>
            <c:spPr>
              <a:solidFill>
                <a:srgbClr val="ED7D31"/>
              </a:solidFill>
              <a:ln>
                <a:solidFill>
                  <a:srgbClr val="4472C4">
                    <a:shade val="50000"/>
                  </a:srgbClr>
                </a:solidFill>
              </a:ln>
              <a:effectLst>
                <a:outerShdw blurRad="50800" dist="38100" dir="2700000" algn="tl" rotWithShape="0">
                  <a:prstClr val="black">
                    <a:alpha val="40000"/>
                  </a:prstClr>
                </a:outerShdw>
              </a:effectLst>
            </c:spPr>
          </c:marker>
          <c:dLbls>
            <c:dLbl>
              <c:idx val="0"/>
              <c:dLblPos val="b"/>
              <c:showLegendKey val="0"/>
              <c:showVal val="1"/>
              <c:showCatName val="0"/>
              <c:showSerName val="0"/>
              <c:showPercent val="0"/>
              <c:showBubbleSize val="0"/>
              <c:extLst>
                <c:ext xmlns:c15="http://schemas.microsoft.com/office/drawing/2012/chart" uri="{CE6537A1-D6FC-4f65-9D91-7224C49458BB}"/>
              </c:extLst>
            </c:dLbl>
            <c:dLbl>
              <c:idx val="2"/>
              <c:dLblPos val="b"/>
              <c:showLegendKey val="0"/>
              <c:showVal val="1"/>
              <c:showCatName val="0"/>
              <c:showSerName val="0"/>
              <c:showPercent val="0"/>
              <c:showBubbleSize val="0"/>
              <c:extLst>
                <c:ext xmlns:c15="http://schemas.microsoft.com/office/drawing/2012/chart" uri="{CE6537A1-D6FC-4f65-9D91-7224C49458BB}"/>
              </c:extLst>
            </c:dLbl>
            <c:dLbl>
              <c:idx val="6"/>
              <c:dLblPos val="b"/>
              <c:showLegendKey val="0"/>
              <c:showVal val="1"/>
              <c:showCatName val="0"/>
              <c:showSerName val="0"/>
              <c:showPercent val="0"/>
              <c:showBubbleSize val="0"/>
              <c:extLst>
                <c:ext xmlns:c15="http://schemas.microsoft.com/office/drawing/2012/chart" uri="{CE6537A1-D6FC-4f65-9D91-7224C49458BB}"/>
              </c:extLst>
            </c:dLbl>
            <c:dLbl>
              <c:idx val="7"/>
              <c:dLblPos val="b"/>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8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GRÁFICOS!$B$31:$B$39</c:f>
              <c:numCache>
                <c:formatCode>mmm\-yy</c:formatCode>
                <c:ptCount val="9"/>
                <c:pt idx="0">
                  <c:v>40755</c:v>
                </c:pt>
                <c:pt idx="1">
                  <c:v>41121</c:v>
                </c:pt>
                <c:pt idx="2">
                  <c:v>41486</c:v>
                </c:pt>
                <c:pt idx="3">
                  <c:v>41851</c:v>
                </c:pt>
                <c:pt idx="4">
                  <c:v>42216</c:v>
                </c:pt>
                <c:pt idx="5">
                  <c:v>42582</c:v>
                </c:pt>
                <c:pt idx="6">
                  <c:v>42947</c:v>
                </c:pt>
                <c:pt idx="7">
                  <c:v>43312</c:v>
                </c:pt>
                <c:pt idx="8">
                  <c:v>43677</c:v>
                </c:pt>
              </c:numCache>
            </c:numRef>
          </c:cat>
          <c:val>
            <c:numRef>
              <c:f>GRÁFICOS!$C$31:$C$39</c:f>
              <c:numCache>
                <c:formatCode>_(* #,##0.00_);_(* \(#,##0.00\);_(* "-"??_);_(@_)</c:formatCode>
                <c:ptCount val="9"/>
                <c:pt idx="0">
                  <c:v>-3.5256323292399401</c:v>
                </c:pt>
                <c:pt idx="1">
                  <c:v>0.62998503785529181</c:v>
                </c:pt>
                <c:pt idx="2">
                  <c:v>5.6628768823155866</c:v>
                </c:pt>
                <c:pt idx="3">
                  <c:v>-0.94692461104682479</c:v>
                </c:pt>
                <c:pt idx="4">
                  <c:v>53.065268127513349</c:v>
                </c:pt>
                <c:pt idx="5">
                  <c:v>7.5264127506943908</c:v>
                </c:pt>
                <c:pt idx="6">
                  <c:v>-2.8074957410562291</c:v>
                </c:pt>
                <c:pt idx="7">
                  <c:v>-3.9900107838128918</c:v>
                </c:pt>
                <c:pt idx="8">
                  <c:v>14.644332549761472</c:v>
                </c:pt>
              </c:numCache>
            </c:numRef>
          </c:val>
          <c:smooth val="0"/>
        </c:ser>
        <c:dLbls>
          <c:dLblPos val="t"/>
          <c:showLegendKey val="0"/>
          <c:showVal val="1"/>
          <c:showCatName val="0"/>
          <c:showSerName val="0"/>
          <c:showPercent val="0"/>
          <c:showBubbleSize val="0"/>
        </c:dLbls>
        <c:dropLines>
          <c:spPr>
            <a:ln w="9525">
              <a:solidFill>
                <a:srgbClr val="395F9B"/>
              </a:solidFill>
            </a:ln>
            <a:effectLst>
              <a:outerShdw blurRad="50800" dist="38100" dir="2700000" algn="tl" rotWithShape="0">
                <a:prstClr val="black">
                  <a:alpha val="40000"/>
                </a:prstClr>
              </a:outerShdw>
            </a:effectLst>
          </c:spPr>
        </c:dropLines>
        <c:marker val="1"/>
        <c:smooth val="0"/>
        <c:axId val="2022769408"/>
        <c:axId val="2022777024"/>
      </c:lineChart>
      <c:catAx>
        <c:axId val="2022769408"/>
        <c:scaling>
          <c:orientation val="minMax"/>
        </c:scaling>
        <c:delete val="0"/>
        <c:axPos val="b"/>
        <c:title>
          <c:tx>
            <c:rich>
              <a:bodyPr rot="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Mes</a:t>
                </a:r>
              </a:p>
            </c:rich>
          </c:tx>
          <c:layout>
            <c:manualLayout>
              <c:xMode val="edge"/>
              <c:yMode val="edge"/>
              <c:x val="0.51217502532573322"/>
              <c:y val="0.9580052493438320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title>
        <c:numFmt formatCode="mmm\-yy" sourceLinked="1"/>
        <c:majorTickMark val="none"/>
        <c:minorTickMark val="none"/>
        <c:tickLblPos val="low"/>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2022777024"/>
        <c:crosses val="autoZero"/>
        <c:auto val="0"/>
        <c:lblAlgn val="ctr"/>
        <c:lblOffset val="100"/>
        <c:tickLblSkip val="1"/>
        <c:noMultiLvlLbl val="0"/>
      </c:catAx>
      <c:valAx>
        <c:axId val="2022777024"/>
        <c:scaling>
          <c:orientation val="minMax"/>
        </c:scaling>
        <c:delete val="0"/>
        <c:axPos val="l"/>
        <c:title>
          <c:tx>
            <c:rich>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Devaluación (%)</a:t>
                </a:r>
              </a:p>
            </c:rich>
          </c:tx>
          <c:overlay val="0"/>
          <c:spPr>
            <a:noFill/>
            <a:ln>
              <a:noFill/>
            </a:ln>
            <a:effectLst/>
          </c:spPr>
          <c:txPr>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title>
        <c:numFmt formatCode="#,##0.00" sourceLinked="0"/>
        <c:majorTickMark val="out"/>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202276940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s-CO"/>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EAD43-00FC-47A0-9EE9-BECDB6C05466}" type="datetimeFigureOut">
              <a:rPr lang="es-CO" smtClean="0"/>
              <a:t>04/09/2019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8005E7-7BCB-49D1-9A8E-9FE42AD94C69}" type="slidenum">
              <a:rPr lang="es-CO" smtClean="0"/>
              <a:t>‹Nº›</a:t>
            </a:fld>
            <a:endParaRPr lang="es-CO"/>
          </a:p>
        </p:txBody>
      </p:sp>
    </p:spTree>
    <p:extLst>
      <p:ext uri="{BB962C8B-B14F-4D97-AF65-F5344CB8AC3E}">
        <p14:creationId xmlns:p14="http://schemas.microsoft.com/office/powerpoint/2010/main" val="291671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E9A0BFF-752F-4F01-B705-5E9002A6E3F0}" type="slidenum">
              <a:rPr lang="es-ES" smtClean="0">
                <a:solidFill>
                  <a:prstClr val="black"/>
                </a:solidFill>
              </a:rPr>
              <a:pPr/>
              <a:t>2</a:t>
            </a:fld>
            <a:endParaRPr lang="es-ES">
              <a:solidFill>
                <a:prstClr val="black"/>
              </a:solidFill>
            </a:endParaRPr>
          </a:p>
        </p:txBody>
      </p:sp>
    </p:spTree>
    <p:extLst>
      <p:ext uri="{BB962C8B-B14F-4D97-AF65-F5344CB8AC3E}">
        <p14:creationId xmlns:p14="http://schemas.microsoft.com/office/powerpoint/2010/main" val="3970092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E9A0BFF-752F-4F01-B705-5E9002A6E3F0}" type="slidenum">
              <a:rPr lang="es-ES" smtClean="0">
                <a:solidFill>
                  <a:prstClr val="black"/>
                </a:solidFill>
              </a:rPr>
              <a:pPr/>
              <a:t>3</a:t>
            </a:fld>
            <a:endParaRPr lang="es-ES">
              <a:solidFill>
                <a:prstClr val="black"/>
              </a:solidFill>
            </a:endParaRPr>
          </a:p>
        </p:txBody>
      </p:sp>
    </p:spTree>
    <p:extLst>
      <p:ext uri="{BB962C8B-B14F-4D97-AF65-F5344CB8AC3E}">
        <p14:creationId xmlns:p14="http://schemas.microsoft.com/office/powerpoint/2010/main" val="549910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E9A0BFF-752F-4F01-B705-5E9002A6E3F0}" type="slidenum">
              <a:rPr lang="es-ES" smtClean="0">
                <a:solidFill>
                  <a:prstClr val="black"/>
                </a:solidFill>
              </a:rPr>
              <a:pPr/>
              <a:t>4</a:t>
            </a:fld>
            <a:endParaRPr lang="es-ES">
              <a:solidFill>
                <a:prstClr val="black"/>
              </a:solidFill>
            </a:endParaRPr>
          </a:p>
        </p:txBody>
      </p:sp>
    </p:spTree>
    <p:extLst>
      <p:ext uri="{BB962C8B-B14F-4D97-AF65-F5344CB8AC3E}">
        <p14:creationId xmlns:p14="http://schemas.microsoft.com/office/powerpoint/2010/main" val="599668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ED85830-7621-7D48-952C-59B967DDB9C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 xmlns:a16="http://schemas.microsoft.com/office/drawing/2014/main" id="{D62880DE-485E-3B43-984F-790C1EF6C2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 xmlns:a16="http://schemas.microsoft.com/office/drawing/2014/main" id="{C11C84B3-E2B6-D84B-9EF6-50B238003E6E}"/>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0A210F25-4CA1-7C4A-9CAF-01F16C762414}"/>
              </a:ext>
            </a:extLst>
          </p:cNvPr>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06F0491E-2174-8944-9536-B9A939FD8D6A}"/>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539143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8724485-7972-234A-9FBF-60098BBCDFD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 xmlns:a16="http://schemas.microsoft.com/office/drawing/2014/main" id="{362DA394-362E-5743-8A28-4BE53251DA96}"/>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CO"/>
          </a:p>
        </p:txBody>
      </p:sp>
      <p:sp>
        <p:nvSpPr>
          <p:cNvPr id="4" name="Marcador de fecha 3">
            <a:extLst>
              <a:ext uri="{FF2B5EF4-FFF2-40B4-BE49-F238E27FC236}">
                <a16:creationId xmlns="" xmlns:a16="http://schemas.microsoft.com/office/drawing/2014/main" id="{CC0A43F7-A999-3548-8608-CA2A8BAFB1D7}"/>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2C7CBF47-36CD-2E48-B684-285BC5DBE5FF}"/>
              </a:ext>
            </a:extLst>
          </p:cNvPr>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5CCC46FF-17BD-3143-8B1A-E75D5C7F75B5}"/>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1112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6A7FE60F-E37B-7844-B3CB-25780969006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 xmlns:a16="http://schemas.microsoft.com/office/drawing/2014/main" id="{63AFF003-6F84-CD49-883E-7A33B4D7DBF5}"/>
              </a:ext>
            </a:extLst>
          </p:cNvPr>
          <p:cNvSpPr>
            <a:spLocks noGrp="1"/>
          </p:cNvSpPr>
          <p:nvPr>
            <p:ph type="body" orient="vert" idx="1"/>
          </p:nvPr>
        </p:nvSpPr>
        <p:spPr>
          <a:xfrm>
            <a:off x="838200" y="365125"/>
            <a:ext cx="7734300" cy="5811838"/>
          </a:xfrm>
        </p:spPr>
        <p:txBody>
          <a:bodyPr vert="eaVert"/>
          <a:lstStyle/>
          <a:p>
            <a:r>
              <a:rPr lang="es-ES"/>
              <a:t>Editar los estilos de texto del patrón
Segundo nivel
Tercer nivel
Cuarto nivel
Quinto nivel</a:t>
            </a:r>
            <a:endParaRPr lang="es-CO"/>
          </a:p>
        </p:txBody>
      </p:sp>
      <p:sp>
        <p:nvSpPr>
          <p:cNvPr id="4" name="Marcador de fecha 3">
            <a:extLst>
              <a:ext uri="{FF2B5EF4-FFF2-40B4-BE49-F238E27FC236}">
                <a16:creationId xmlns="" xmlns:a16="http://schemas.microsoft.com/office/drawing/2014/main" id="{3F83B7EA-A1A2-2F45-8A76-70FFB444FA38}"/>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D4A44803-EBDC-1649-AB30-B5D15561E78C}"/>
              </a:ext>
            </a:extLst>
          </p:cNvPr>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79D475F2-6603-5343-A9D4-07D7A7581477}"/>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793247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C7DB607-4842-6E49-A2FA-D30679DEFD5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F4875B5F-2EB1-A348-96E2-797047EBFA57}"/>
              </a:ext>
            </a:extLst>
          </p:cNvPr>
          <p:cNvSpPr>
            <a:spLocks noGrp="1"/>
          </p:cNvSpPr>
          <p:nvPr>
            <p:ph idx="1"/>
          </p:nvPr>
        </p:nvSpPr>
        <p:spPr/>
        <p:txBody>
          <a:bodyPr/>
          <a:lstStyle/>
          <a:p>
            <a:r>
              <a:rPr lang="es-ES"/>
              <a:t>Editar los estilos de texto del patrón
Segundo nivel
Tercer nivel
Cuarto nivel
Quinto nivel</a:t>
            </a:r>
            <a:endParaRPr lang="es-CO"/>
          </a:p>
        </p:txBody>
      </p:sp>
      <p:sp>
        <p:nvSpPr>
          <p:cNvPr id="4" name="Marcador de fecha 3">
            <a:extLst>
              <a:ext uri="{FF2B5EF4-FFF2-40B4-BE49-F238E27FC236}">
                <a16:creationId xmlns="" xmlns:a16="http://schemas.microsoft.com/office/drawing/2014/main" id="{FD02A01B-6782-1A44-A3B5-DC574E81C890}"/>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A7C242FB-51D9-B146-ACEA-251FF4981A38}"/>
              </a:ext>
            </a:extLst>
          </p:cNvPr>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DB05E9BF-31D5-314C-B481-30D00DA0AB3B}"/>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615383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0C456DE-4974-8343-8AFA-07D5CE675D7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D373C20F-AD30-DD41-A89A-8240AB1225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s-ES"/>
              <a:t>Editar los estilos de texto del patrón
Segundo nivel
Tercer nivel
Cuarto nivel
Quinto nivel</a:t>
            </a:r>
            <a:endParaRPr lang="es-CO"/>
          </a:p>
        </p:txBody>
      </p:sp>
      <p:sp>
        <p:nvSpPr>
          <p:cNvPr id="4" name="Marcador de fecha 3">
            <a:extLst>
              <a:ext uri="{FF2B5EF4-FFF2-40B4-BE49-F238E27FC236}">
                <a16:creationId xmlns="" xmlns:a16="http://schemas.microsoft.com/office/drawing/2014/main" id="{296D342C-BFAB-D844-9811-46A6EC4A36C2}"/>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D2B0FD6D-7C4F-9143-B47D-EE88ADBAD472}"/>
              </a:ext>
            </a:extLst>
          </p:cNvPr>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D32AB79F-A85D-AD4E-A441-E5B4FAF9F337}"/>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716432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1BF1A6E-7B3E-514D-9F46-2D7144285D4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74631048-E207-704F-BAD0-6E00449DDCA9}"/>
              </a:ext>
            </a:extLst>
          </p:cNvPr>
          <p:cNvSpPr>
            <a:spLocks noGrp="1"/>
          </p:cNvSpPr>
          <p:nvPr>
            <p:ph sz="half" idx="1"/>
          </p:nvPr>
        </p:nvSpPr>
        <p:spPr>
          <a:xfrm>
            <a:off x="838200" y="1825625"/>
            <a:ext cx="5181600" cy="4351338"/>
          </a:xfrm>
        </p:spPr>
        <p:txBody>
          <a:bodyPr/>
          <a:lstStyle/>
          <a:p>
            <a:r>
              <a:rPr lang="es-ES"/>
              <a:t>Editar los estilos de texto del patrón
Segundo nivel
Tercer nivel
Cuarto nivel
Quinto nivel</a:t>
            </a:r>
            <a:endParaRPr lang="es-CO"/>
          </a:p>
        </p:txBody>
      </p:sp>
      <p:sp>
        <p:nvSpPr>
          <p:cNvPr id="4" name="Marcador de contenido 3">
            <a:extLst>
              <a:ext uri="{FF2B5EF4-FFF2-40B4-BE49-F238E27FC236}">
                <a16:creationId xmlns="" xmlns:a16="http://schemas.microsoft.com/office/drawing/2014/main" id="{A31734F2-14AB-F644-A4E2-2B1FEF2B444D}"/>
              </a:ext>
            </a:extLst>
          </p:cNvPr>
          <p:cNvSpPr>
            <a:spLocks noGrp="1"/>
          </p:cNvSpPr>
          <p:nvPr>
            <p:ph sz="half" idx="2"/>
          </p:nvPr>
        </p:nvSpPr>
        <p:spPr>
          <a:xfrm>
            <a:off x="6172200" y="1825625"/>
            <a:ext cx="5181600" cy="4351338"/>
          </a:xfrm>
        </p:spPr>
        <p:txBody>
          <a:bodyPr/>
          <a:lstStyle/>
          <a:p>
            <a:r>
              <a:rPr lang="es-ES"/>
              <a:t>Editar los estilos de texto del patrón
Segundo nivel
Tercer nivel
Cuarto nivel
Quinto nivel</a:t>
            </a:r>
            <a:endParaRPr lang="es-CO"/>
          </a:p>
        </p:txBody>
      </p:sp>
      <p:sp>
        <p:nvSpPr>
          <p:cNvPr id="5" name="Marcador de fecha 4">
            <a:extLst>
              <a:ext uri="{FF2B5EF4-FFF2-40B4-BE49-F238E27FC236}">
                <a16:creationId xmlns="" xmlns:a16="http://schemas.microsoft.com/office/drawing/2014/main" id="{F7B5AF8E-54C6-B041-B5F6-11E13E9F3CD5}"/>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6" name="Marcador de pie de página 5">
            <a:extLst>
              <a:ext uri="{FF2B5EF4-FFF2-40B4-BE49-F238E27FC236}">
                <a16:creationId xmlns="" xmlns:a16="http://schemas.microsoft.com/office/drawing/2014/main" id="{C030F0CD-36F2-5F4D-9BBA-3C4951CA2BBE}"/>
              </a:ext>
            </a:extLst>
          </p:cNvPr>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a:extLst>
              <a:ext uri="{FF2B5EF4-FFF2-40B4-BE49-F238E27FC236}">
                <a16:creationId xmlns="" xmlns:a16="http://schemas.microsoft.com/office/drawing/2014/main" id="{4A25E3FF-B8DC-8F4E-A9F3-186F08FFD6A3}"/>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717672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6141667-5BDE-7F44-B62B-6EBF1C5EC41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52E132E2-B5D7-AB48-8E5E-33C5DCF593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O"/>
          </a:p>
        </p:txBody>
      </p:sp>
      <p:sp>
        <p:nvSpPr>
          <p:cNvPr id="4" name="Marcador de contenido 3">
            <a:extLst>
              <a:ext uri="{FF2B5EF4-FFF2-40B4-BE49-F238E27FC236}">
                <a16:creationId xmlns="" xmlns:a16="http://schemas.microsoft.com/office/drawing/2014/main" id="{26111F94-F641-5B4F-93BD-A1B570971494}"/>
              </a:ext>
            </a:extLst>
          </p:cNvPr>
          <p:cNvSpPr>
            <a:spLocks noGrp="1"/>
          </p:cNvSpPr>
          <p:nvPr>
            <p:ph sz="half" idx="2"/>
          </p:nvPr>
        </p:nvSpPr>
        <p:spPr>
          <a:xfrm>
            <a:off x="839788" y="2505075"/>
            <a:ext cx="5157787" cy="3684588"/>
          </a:xfrm>
        </p:spPr>
        <p:txBody>
          <a:bodyPr/>
          <a:lstStyle/>
          <a:p>
            <a:r>
              <a:rPr lang="es-ES"/>
              <a:t>Editar los estilos de texto del patrón
Segundo nivel
Tercer nivel
Cuarto nivel
Quinto nivel</a:t>
            </a:r>
            <a:endParaRPr lang="es-CO"/>
          </a:p>
        </p:txBody>
      </p:sp>
      <p:sp>
        <p:nvSpPr>
          <p:cNvPr id="5" name="Marcador de texto 4">
            <a:extLst>
              <a:ext uri="{FF2B5EF4-FFF2-40B4-BE49-F238E27FC236}">
                <a16:creationId xmlns="" xmlns:a16="http://schemas.microsoft.com/office/drawing/2014/main" id="{49C27541-4102-CE49-908C-44ADD3E0EC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O"/>
          </a:p>
        </p:txBody>
      </p:sp>
      <p:sp>
        <p:nvSpPr>
          <p:cNvPr id="6" name="Marcador de contenido 5">
            <a:extLst>
              <a:ext uri="{FF2B5EF4-FFF2-40B4-BE49-F238E27FC236}">
                <a16:creationId xmlns="" xmlns:a16="http://schemas.microsoft.com/office/drawing/2014/main" id="{79239E0A-285E-2040-A0F5-00F8862E4B47}"/>
              </a:ext>
            </a:extLst>
          </p:cNvPr>
          <p:cNvSpPr>
            <a:spLocks noGrp="1"/>
          </p:cNvSpPr>
          <p:nvPr>
            <p:ph sz="quarter" idx="4"/>
          </p:nvPr>
        </p:nvSpPr>
        <p:spPr>
          <a:xfrm>
            <a:off x="6172200" y="2505075"/>
            <a:ext cx="5183188" cy="3684588"/>
          </a:xfrm>
        </p:spPr>
        <p:txBody>
          <a:bodyPr/>
          <a:lstStyle/>
          <a:p>
            <a:r>
              <a:rPr lang="es-ES"/>
              <a:t>Editar los estilos de texto del patrón
Segundo nivel
Tercer nivel
Cuarto nivel
Quinto nivel</a:t>
            </a:r>
            <a:endParaRPr lang="es-CO"/>
          </a:p>
        </p:txBody>
      </p:sp>
      <p:sp>
        <p:nvSpPr>
          <p:cNvPr id="7" name="Marcador de fecha 6">
            <a:extLst>
              <a:ext uri="{FF2B5EF4-FFF2-40B4-BE49-F238E27FC236}">
                <a16:creationId xmlns="" xmlns:a16="http://schemas.microsoft.com/office/drawing/2014/main" id="{6C5D735C-B5C9-5047-8227-CB46A1E91BDC}"/>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8" name="Marcador de pie de página 7">
            <a:extLst>
              <a:ext uri="{FF2B5EF4-FFF2-40B4-BE49-F238E27FC236}">
                <a16:creationId xmlns="" xmlns:a16="http://schemas.microsoft.com/office/drawing/2014/main" id="{7276DE5E-2207-7648-9B99-FE82F1DFD35C}"/>
              </a:ext>
            </a:extLst>
          </p:cNvPr>
          <p:cNvSpPr>
            <a:spLocks noGrp="1"/>
          </p:cNvSpPr>
          <p:nvPr>
            <p:ph type="ftr" sz="quarter" idx="11"/>
          </p:nvPr>
        </p:nvSpPr>
        <p:spPr/>
        <p:txBody>
          <a:bodyPr/>
          <a:lstStyle/>
          <a:p>
            <a:endParaRPr lang="es-CO">
              <a:solidFill>
                <a:prstClr val="black">
                  <a:tint val="75000"/>
                </a:prstClr>
              </a:solidFill>
            </a:endParaRPr>
          </a:p>
        </p:txBody>
      </p:sp>
      <p:sp>
        <p:nvSpPr>
          <p:cNvPr id="9" name="Marcador de número de diapositiva 8">
            <a:extLst>
              <a:ext uri="{FF2B5EF4-FFF2-40B4-BE49-F238E27FC236}">
                <a16:creationId xmlns="" xmlns:a16="http://schemas.microsoft.com/office/drawing/2014/main" id="{9845C1F9-CECD-9940-B4D0-175DE92DF939}"/>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638515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BEADE4C-314D-0040-8C8D-576613CC103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 xmlns:a16="http://schemas.microsoft.com/office/drawing/2014/main" id="{A8C43F21-B2B4-8A4E-9D5C-5B094626AF62}"/>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4" name="Marcador de pie de página 3">
            <a:extLst>
              <a:ext uri="{FF2B5EF4-FFF2-40B4-BE49-F238E27FC236}">
                <a16:creationId xmlns="" xmlns:a16="http://schemas.microsoft.com/office/drawing/2014/main" id="{691F8A66-8C40-0F4D-B902-294380C06325}"/>
              </a:ext>
            </a:extLst>
          </p:cNvPr>
          <p:cNvSpPr>
            <a:spLocks noGrp="1"/>
          </p:cNvSpPr>
          <p:nvPr>
            <p:ph type="ftr" sz="quarter" idx="11"/>
          </p:nvPr>
        </p:nvSpPr>
        <p:spPr/>
        <p:txBody>
          <a:bodyPr/>
          <a:lstStyle/>
          <a:p>
            <a:endParaRPr lang="es-CO">
              <a:solidFill>
                <a:prstClr val="black">
                  <a:tint val="75000"/>
                </a:prstClr>
              </a:solidFill>
            </a:endParaRPr>
          </a:p>
        </p:txBody>
      </p:sp>
      <p:sp>
        <p:nvSpPr>
          <p:cNvPr id="5" name="Marcador de número de diapositiva 4">
            <a:extLst>
              <a:ext uri="{FF2B5EF4-FFF2-40B4-BE49-F238E27FC236}">
                <a16:creationId xmlns="" xmlns:a16="http://schemas.microsoft.com/office/drawing/2014/main" id="{3A355A77-CED0-A44F-91CE-936844A2E8DA}"/>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148672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8E8912DD-FF86-2E4D-BDBF-0F8CAAAD44DF}"/>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3" name="Marcador de pie de página 2">
            <a:extLst>
              <a:ext uri="{FF2B5EF4-FFF2-40B4-BE49-F238E27FC236}">
                <a16:creationId xmlns="" xmlns:a16="http://schemas.microsoft.com/office/drawing/2014/main" id="{46381634-8E29-884D-958F-73DF4382A2A3}"/>
              </a:ext>
            </a:extLst>
          </p:cNvPr>
          <p:cNvSpPr>
            <a:spLocks noGrp="1"/>
          </p:cNvSpPr>
          <p:nvPr>
            <p:ph type="ftr" sz="quarter" idx="11"/>
          </p:nvPr>
        </p:nvSpPr>
        <p:spPr/>
        <p:txBody>
          <a:bodyPr/>
          <a:lstStyle/>
          <a:p>
            <a:endParaRPr lang="es-CO">
              <a:solidFill>
                <a:prstClr val="black">
                  <a:tint val="75000"/>
                </a:prstClr>
              </a:solidFill>
            </a:endParaRPr>
          </a:p>
        </p:txBody>
      </p:sp>
      <p:sp>
        <p:nvSpPr>
          <p:cNvPr id="4" name="Marcador de número de diapositiva 3">
            <a:extLst>
              <a:ext uri="{FF2B5EF4-FFF2-40B4-BE49-F238E27FC236}">
                <a16:creationId xmlns="" xmlns:a16="http://schemas.microsoft.com/office/drawing/2014/main" id="{C8BAF5B8-A837-A14F-955C-E988C034604C}"/>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412367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390727C-04F0-E340-B1B9-A2B09FD19A0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F866839F-C5C1-6540-A5B6-C558249296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CO"/>
          </a:p>
        </p:txBody>
      </p:sp>
      <p:sp>
        <p:nvSpPr>
          <p:cNvPr id="4" name="Marcador de texto 3">
            <a:extLst>
              <a:ext uri="{FF2B5EF4-FFF2-40B4-BE49-F238E27FC236}">
                <a16:creationId xmlns="" xmlns:a16="http://schemas.microsoft.com/office/drawing/2014/main" id="{8CBE4BA1-4E68-D947-A566-63DF0DFB5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O"/>
          </a:p>
        </p:txBody>
      </p:sp>
      <p:sp>
        <p:nvSpPr>
          <p:cNvPr id="5" name="Marcador de fecha 4">
            <a:extLst>
              <a:ext uri="{FF2B5EF4-FFF2-40B4-BE49-F238E27FC236}">
                <a16:creationId xmlns="" xmlns:a16="http://schemas.microsoft.com/office/drawing/2014/main" id="{AEE4D1B3-C40A-D740-A7A3-93C401B2FF08}"/>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6" name="Marcador de pie de página 5">
            <a:extLst>
              <a:ext uri="{FF2B5EF4-FFF2-40B4-BE49-F238E27FC236}">
                <a16:creationId xmlns="" xmlns:a16="http://schemas.microsoft.com/office/drawing/2014/main" id="{29CE2725-2756-FC44-BB46-65ED454D592D}"/>
              </a:ext>
            </a:extLst>
          </p:cNvPr>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a:extLst>
              <a:ext uri="{FF2B5EF4-FFF2-40B4-BE49-F238E27FC236}">
                <a16:creationId xmlns="" xmlns:a16="http://schemas.microsoft.com/office/drawing/2014/main" id="{D5C22DFD-4FF5-2A44-90DE-BE4C3DC67429}"/>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49168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20F7A380-4066-B344-906F-267DEF93092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 xmlns:a16="http://schemas.microsoft.com/office/drawing/2014/main" id="{CADBBA33-3CFF-144B-9E11-BEF38D1382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 xmlns:a16="http://schemas.microsoft.com/office/drawing/2014/main" id="{065B296A-1FDF-874B-877B-24BA337C0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O"/>
          </a:p>
        </p:txBody>
      </p:sp>
      <p:sp>
        <p:nvSpPr>
          <p:cNvPr id="5" name="Marcador de fecha 4">
            <a:extLst>
              <a:ext uri="{FF2B5EF4-FFF2-40B4-BE49-F238E27FC236}">
                <a16:creationId xmlns="" xmlns:a16="http://schemas.microsoft.com/office/drawing/2014/main" id="{E744B6C7-FBDD-174E-B735-CD8FB73E9A9C}"/>
              </a:ext>
            </a:extLst>
          </p:cNvPr>
          <p:cNvSpPr>
            <a:spLocks noGrp="1"/>
          </p:cNvSpPr>
          <p:nvPr>
            <p:ph type="dt" sz="half" idx="10"/>
          </p:nvPr>
        </p:nvSpPr>
        <p:spPr/>
        <p:txBody>
          <a:body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6" name="Marcador de pie de página 5">
            <a:extLst>
              <a:ext uri="{FF2B5EF4-FFF2-40B4-BE49-F238E27FC236}">
                <a16:creationId xmlns="" xmlns:a16="http://schemas.microsoft.com/office/drawing/2014/main" id="{2407B29A-991C-764C-863B-119E7577D455}"/>
              </a:ext>
            </a:extLst>
          </p:cNvPr>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a:extLst>
              <a:ext uri="{FF2B5EF4-FFF2-40B4-BE49-F238E27FC236}">
                <a16:creationId xmlns="" xmlns:a16="http://schemas.microsoft.com/office/drawing/2014/main" id="{3318E7AD-8F0F-8748-B467-3E5345919F23}"/>
              </a:ext>
            </a:extLst>
          </p:cNvPr>
          <p:cNvSpPr>
            <a:spLocks noGrp="1"/>
          </p:cNvSpPr>
          <p:nvPr>
            <p:ph type="sldNum" sz="quarter" idx="12"/>
          </p:nvPr>
        </p:nvSpPr>
        <p:spPr/>
        <p:txBody>
          <a:body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70718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FEAFB"/>
        </a:soli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9956A685-FAFE-DF40-B78C-059C6B76AD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EDA293F9-C5F8-1845-94E0-57E2F55D41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CO"/>
          </a:p>
        </p:txBody>
      </p:sp>
      <p:sp>
        <p:nvSpPr>
          <p:cNvPr id="4" name="Marcador de fecha 3">
            <a:extLst>
              <a:ext uri="{FF2B5EF4-FFF2-40B4-BE49-F238E27FC236}">
                <a16:creationId xmlns="" xmlns:a16="http://schemas.microsoft.com/office/drawing/2014/main" id="{67F29473-971B-2649-A9A8-0C3440FA70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91861-0E3B-DE45-9873-34B0B05CDCE1}" type="datetimeFigureOut">
              <a:rPr lang="es-CO" smtClean="0">
                <a:solidFill>
                  <a:prstClr val="black">
                    <a:tint val="75000"/>
                  </a:prstClr>
                </a:solidFill>
              </a:rPr>
              <a:pPr/>
              <a:t>04/09/2019</a:t>
            </a:fld>
            <a:endParaRPr lang="es-CO">
              <a:solidFill>
                <a:prstClr val="black">
                  <a:tint val="75000"/>
                </a:prstClr>
              </a:solidFill>
            </a:endParaRPr>
          </a:p>
        </p:txBody>
      </p:sp>
      <p:sp>
        <p:nvSpPr>
          <p:cNvPr id="5" name="Marcador de pie de página 4">
            <a:extLst>
              <a:ext uri="{FF2B5EF4-FFF2-40B4-BE49-F238E27FC236}">
                <a16:creationId xmlns="" xmlns:a16="http://schemas.microsoft.com/office/drawing/2014/main" id="{61B3A1EE-0089-534E-A131-AFEFA4CA8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solidFill>
                <a:prstClr val="black">
                  <a:tint val="75000"/>
                </a:prstClr>
              </a:solidFill>
            </a:endParaRPr>
          </a:p>
        </p:txBody>
      </p:sp>
      <p:sp>
        <p:nvSpPr>
          <p:cNvPr id="6" name="Marcador de número de diapositiva 5">
            <a:extLst>
              <a:ext uri="{FF2B5EF4-FFF2-40B4-BE49-F238E27FC236}">
                <a16:creationId xmlns="" xmlns:a16="http://schemas.microsoft.com/office/drawing/2014/main" id="{D30B4992-C20F-A34E-A822-D6F75FF273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AC42-840D-8346-B0BE-5DB4F0A37EBE}"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41027917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orldbank.org/en/research/commodity-market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CuadroTexto 5">
            <a:extLst>
              <a:ext uri="{FF2B5EF4-FFF2-40B4-BE49-F238E27FC236}">
                <a16:creationId xmlns="" xmlns:a16="http://schemas.microsoft.com/office/drawing/2014/main" id="{4FAC0B03-4713-9541-9E4B-35DAFADE4736}"/>
              </a:ext>
            </a:extLst>
          </p:cNvPr>
          <p:cNvSpPr txBox="1"/>
          <p:nvPr/>
        </p:nvSpPr>
        <p:spPr>
          <a:xfrm>
            <a:off x="79899" y="4291441"/>
            <a:ext cx="8637974" cy="2400657"/>
          </a:xfrm>
          <a:prstGeom prst="rect">
            <a:avLst/>
          </a:prstGeom>
          <a:noFill/>
        </p:spPr>
        <p:txBody>
          <a:bodyPr wrap="square" rtlCol="0">
            <a:spAutoFit/>
          </a:bodyPr>
          <a:lstStyle/>
          <a:p>
            <a:r>
              <a:rPr lang="es-CO" sz="3200" b="1" dirty="0">
                <a:solidFill>
                  <a:prstClr val="white"/>
                </a:solidFill>
                <a:latin typeface="Arial" panose="020B0604020202020204" pitchFamily="34" charset="0"/>
                <a:ea typeface="Verdana" panose="020B0604030504040204" pitchFamily="34" charset="0"/>
                <a:cs typeface="Arial" panose="020B0604020202020204" pitchFamily="34" charset="0"/>
              </a:rPr>
              <a:t>Contexto</a:t>
            </a:r>
            <a:br>
              <a:rPr lang="es-CO" sz="3200" b="1" dirty="0">
                <a:solidFill>
                  <a:prstClr val="white"/>
                </a:solidFill>
                <a:latin typeface="Arial" panose="020B0604020202020204" pitchFamily="34" charset="0"/>
                <a:ea typeface="Verdana" panose="020B0604030504040204" pitchFamily="34" charset="0"/>
                <a:cs typeface="Arial" panose="020B0604020202020204" pitchFamily="34" charset="0"/>
              </a:rPr>
            </a:br>
            <a:r>
              <a:rPr lang="es-CO" sz="3200" b="1" dirty="0">
                <a:solidFill>
                  <a:prstClr val="white"/>
                </a:solidFill>
                <a:latin typeface="Arial" panose="020B0604020202020204" pitchFamily="34" charset="0"/>
                <a:ea typeface="Verdana" panose="020B0604030504040204" pitchFamily="34" charset="0"/>
                <a:cs typeface="Arial" panose="020B0604020202020204" pitchFamily="34" charset="0"/>
              </a:rPr>
              <a:t>Precio Internacional del Petróleo y Tasa Representativa del Mercado </a:t>
            </a:r>
          </a:p>
          <a:p>
            <a:r>
              <a:rPr lang="es-CO" dirty="0">
                <a:solidFill>
                  <a:prstClr val="white"/>
                </a:solidFill>
                <a:latin typeface="Calibri Light" panose="020F0302020204030204"/>
                <a:ea typeface="Calibri" charset="0"/>
                <a:cs typeface="Calibri" charset="0"/>
              </a:rPr>
              <a:t>Oficina Asesora de Planeación y Prospectiva</a:t>
            </a:r>
          </a:p>
          <a:p>
            <a:r>
              <a:rPr lang="es-CO" dirty="0">
                <a:solidFill>
                  <a:prstClr val="white"/>
                </a:solidFill>
                <a:latin typeface="Calibri Light" panose="020F0302020204030204"/>
                <a:ea typeface="Calibri" charset="0"/>
                <a:cs typeface="Calibri" charset="0"/>
              </a:rPr>
              <a:t>Grupo de Información y Estadísticas Sectoriales</a:t>
            </a:r>
          </a:p>
          <a:p>
            <a:r>
              <a:rPr lang="es-CO" dirty="0">
                <a:solidFill>
                  <a:prstClr val="white"/>
                </a:solidFill>
                <a:latin typeface="Calibri Light" panose="020F0302020204030204"/>
                <a:ea typeface="Calibri" charset="0"/>
                <a:cs typeface="Calibri" charset="0"/>
              </a:rPr>
              <a:t>3 de Septiembre de 2019</a:t>
            </a:r>
          </a:p>
        </p:txBody>
      </p:sp>
    </p:spTree>
    <p:extLst>
      <p:ext uri="{BB962C8B-B14F-4D97-AF65-F5344CB8AC3E}">
        <p14:creationId xmlns:p14="http://schemas.microsoft.com/office/powerpoint/2010/main" val="2710945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3">
            <a:extLst>
              <a:ext uri="{FF2B5EF4-FFF2-40B4-BE49-F238E27FC236}">
                <a16:creationId xmlns="" xmlns:a16="http://schemas.microsoft.com/office/drawing/2014/main" id="{499C889B-3ED3-B940-BBCA-89F290794C78}"/>
              </a:ext>
            </a:extLst>
          </p:cNvPr>
          <p:cNvSpPr txBox="1"/>
          <p:nvPr/>
        </p:nvSpPr>
        <p:spPr>
          <a:xfrm>
            <a:off x="4501878" y="244226"/>
            <a:ext cx="3188245" cy="292388"/>
          </a:xfrm>
          <a:prstGeom prst="rect">
            <a:avLst/>
          </a:prstGeom>
          <a:noFill/>
        </p:spPr>
        <p:txBody>
          <a:bodyPr wrap="none" rtlCol="0">
            <a:spAutoFit/>
          </a:bodyPr>
          <a:lstStyle/>
          <a:p>
            <a:r>
              <a:rPr lang="es-CO" sz="1300" b="1" dirty="0">
                <a:solidFill>
                  <a:srgbClr val="395F9B"/>
                </a:solidFill>
              </a:rPr>
              <a:t>Ministerio de Agricultura y Desarrollo Rural</a:t>
            </a:r>
          </a:p>
        </p:txBody>
      </p:sp>
      <p:sp>
        <p:nvSpPr>
          <p:cNvPr id="8" name="CuadroTexto 7">
            <a:extLst>
              <a:ext uri="{FF2B5EF4-FFF2-40B4-BE49-F238E27FC236}">
                <a16:creationId xmlns="" xmlns:a16="http://schemas.microsoft.com/office/drawing/2014/main" id="{39859359-D35B-3B4A-9B7A-4F41EF0AFBA5}"/>
              </a:ext>
            </a:extLst>
          </p:cNvPr>
          <p:cNvSpPr txBox="1"/>
          <p:nvPr/>
        </p:nvSpPr>
        <p:spPr>
          <a:xfrm>
            <a:off x="579105" y="667181"/>
            <a:ext cx="11033790" cy="830997"/>
          </a:xfrm>
          <a:prstGeom prst="rect">
            <a:avLst/>
          </a:prstGeom>
          <a:noFill/>
        </p:spPr>
        <p:txBody>
          <a:bodyPr wrap="none" rtlCol="0">
            <a:spAutoFit/>
          </a:bodyPr>
          <a:lstStyle/>
          <a:p>
            <a:pPr algn="ctr"/>
            <a:r>
              <a:rPr lang="es-CO" sz="2400" dirty="0">
                <a:solidFill>
                  <a:srgbClr val="395F9B"/>
                </a:solidFill>
                <a:latin typeface="Work Sans Medium" pitchFamily="2" charset="77"/>
              </a:rPr>
              <a:t>Tasa  de Cambio Promedio Mensual y Precio Internacional del Petróleo </a:t>
            </a:r>
          </a:p>
          <a:p>
            <a:pPr algn="ctr"/>
            <a:r>
              <a:rPr lang="es-CO" sz="2400" dirty="0">
                <a:solidFill>
                  <a:srgbClr val="395F9B"/>
                </a:solidFill>
                <a:latin typeface="Work Sans Medium" pitchFamily="2" charset="77"/>
              </a:rPr>
              <a:t>Julio 2017 – Julio 2019</a:t>
            </a:r>
          </a:p>
        </p:txBody>
      </p:sp>
      <p:sp>
        <p:nvSpPr>
          <p:cNvPr id="9" name="Rectángulo 8"/>
          <p:cNvSpPr/>
          <p:nvPr/>
        </p:nvSpPr>
        <p:spPr>
          <a:xfrm>
            <a:off x="292742" y="5169276"/>
            <a:ext cx="11807495" cy="1200329"/>
          </a:xfrm>
          <a:prstGeom prst="rect">
            <a:avLst/>
          </a:prstGeom>
        </p:spPr>
        <p:txBody>
          <a:bodyPr wrap="square">
            <a:spAutoFit/>
          </a:bodyPr>
          <a:lstStyle/>
          <a:p>
            <a:pPr algn="just"/>
            <a:r>
              <a:rPr lang="es-CO" sz="2400" dirty="0">
                <a:solidFill>
                  <a:srgbClr val="395F9B"/>
                </a:solidFill>
                <a:ea typeface="Calibri" panose="020F0502020204030204" pitchFamily="34" charset="0"/>
                <a:cs typeface="Arial" panose="020B0604020202020204" pitchFamily="34" charset="0"/>
              </a:rPr>
              <a:t>En Julio de 2019 el precio del petróleo alcanzó los US$61,48 por barril creciendo  2,87% con respecto al mes anterior. De otro lado, la tasa de cambio promedio del dólar fue de $3.208,  siendo la cuarta cotización más alta de los últimos 41 meses.</a:t>
            </a:r>
          </a:p>
        </p:txBody>
      </p:sp>
      <p:sp>
        <p:nvSpPr>
          <p:cNvPr id="10" name="Rectángulo 9"/>
          <p:cNvSpPr/>
          <p:nvPr/>
        </p:nvSpPr>
        <p:spPr>
          <a:xfrm>
            <a:off x="192252" y="6631214"/>
            <a:ext cx="11807495" cy="215444"/>
          </a:xfrm>
          <a:prstGeom prst="rect">
            <a:avLst/>
          </a:prstGeom>
        </p:spPr>
        <p:txBody>
          <a:bodyPr wrap="square">
            <a:spAutoFit/>
          </a:bodyPr>
          <a:lstStyle/>
          <a:p>
            <a:pPr algn="just"/>
            <a:r>
              <a:rPr lang="es-CO" sz="800" dirty="0">
                <a:solidFill>
                  <a:srgbClr val="395F9B"/>
                </a:solidFill>
                <a:ea typeface="Calibri" panose="020F0502020204030204" pitchFamily="34" charset="0"/>
                <a:cs typeface="Arial" panose="020B0604020202020204" pitchFamily="34" charset="0"/>
              </a:rPr>
              <a:t>Fuente Precio Petróleo: Banco Mundial en </a:t>
            </a:r>
            <a:r>
              <a:rPr lang="es-CO" sz="800" dirty="0">
                <a:solidFill>
                  <a:srgbClr val="395F9B"/>
                </a:solidFill>
                <a:ea typeface="Calibri" panose="020F0502020204030204" pitchFamily="34" charset="0"/>
                <a:cs typeface="Arial" panose="020B0604020202020204" pitchFamily="34" charset="0"/>
                <a:hlinkClick r:id="rId3"/>
              </a:rPr>
              <a:t>http://www.worldbank.org/en/research/commodity-markets</a:t>
            </a:r>
            <a:r>
              <a:rPr lang="es-CO" sz="800" dirty="0">
                <a:solidFill>
                  <a:srgbClr val="395F9B"/>
                </a:solidFill>
                <a:ea typeface="Calibri" panose="020F0502020204030204" pitchFamily="34" charset="0"/>
                <a:cs typeface="Arial" panose="020B0604020202020204" pitchFamily="34" charset="0"/>
              </a:rPr>
              <a:t>.  Fuente TRM - Dólar: Súper Intendencia Financiera de Colombia. Cálculos MADR</a:t>
            </a:r>
          </a:p>
        </p:txBody>
      </p:sp>
      <p:graphicFrame>
        <p:nvGraphicFramePr>
          <p:cNvPr id="12" name="Gráfico 11"/>
          <p:cNvGraphicFramePr>
            <a:graphicFrameLocks/>
          </p:cNvGraphicFramePr>
          <p:nvPr>
            <p:extLst/>
          </p:nvPr>
        </p:nvGraphicFramePr>
        <p:xfrm>
          <a:off x="1684156" y="1564548"/>
          <a:ext cx="8614682" cy="37433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99180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3">
            <a:extLst>
              <a:ext uri="{FF2B5EF4-FFF2-40B4-BE49-F238E27FC236}">
                <a16:creationId xmlns="" xmlns:a16="http://schemas.microsoft.com/office/drawing/2014/main" id="{499C889B-3ED3-B940-BBCA-89F290794C78}"/>
              </a:ext>
            </a:extLst>
          </p:cNvPr>
          <p:cNvSpPr txBox="1"/>
          <p:nvPr/>
        </p:nvSpPr>
        <p:spPr>
          <a:xfrm>
            <a:off x="4501878" y="244226"/>
            <a:ext cx="3188245" cy="292388"/>
          </a:xfrm>
          <a:prstGeom prst="rect">
            <a:avLst/>
          </a:prstGeom>
          <a:noFill/>
        </p:spPr>
        <p:txBody>
          <a:bodyPr wrap="none" rtlCol="0">
            <a:spAutoFit/>
          </a:bodyPr>
          <a:lstStyle/>
          <a:p>
            <a:r>
              <a:rPr lang="es-CO" sz="1300" b="1" dirty="0">
                <a:solidFill>
                  <a:srgbClr val="395F9B"/>
                </a:solidFill>
              </a:rPr>
              <a:t>Ministerio de Agricultura y Desarrollo Rural</a:t>
            </a:r>
          </a:p>
        </p:txBody>
      </p:sp>
      <p:sp>
        <p:nvSpPr>
          <p:cNvPr id="8" name="CuadroTexto 7">
            <a:extLst>
              <a:ext uri="{FF2B5EF4-FFF2-40B4-BE49-F238E27FC236}">
                <a16:creationId xmlns="" xmlns:a16="http://schemas.microsoft.com/office/drawing/2014/main" id="{39859359-D35B-3B4A-9B7A-4F41EF0AFBA5}"/>
              </a:ext>
            </a:extLst>
          </p:cNvPr>
          <p:cNvSpPr txBox="1"/>
          <p:nvPr/>
        </p:nvSpPr>
        <p:spPr>
          <a:xfrm>
            <a:off x="127279" y="667181"/>
            <a:ext cx="11872468" cy="830997"/>
          </a:xfrm>
          <a:prstGeom prst="rect">
            <a:avLst/>
          </a:prstGeom>
          <a:noFill/>
        </p:spPr>
        <p:txBody>
          <a:bodyPr wrap="square" rtlCol="0">
            <a:spAutoFit/>
          </a:bodyPr>
          <a:lstStyle/>
          <a:p>
            <a:pPr algn="ctr"/>
            <a:r>
              <a:rPr lang="es-CO" sz="2400" dirty="0">
                <a:solidFill>
                  <a:srgbClr val="395F9B"/>
                </a:solidFill>
                <a:latin typeface="Work Sans Medium" pitchFamily="2" charset="77"/>
              </a:rPr>
              <a:t>Tasa de cambio Representativa de Fin de  Mes del Mercado </a:t>
            </a:r>
          </a:p>
          <a:p>
            <a:pPr algn="ctr"/>
            <a:r>
              <a:rPr lang="es-CO" sz="2400" dirty="0">
                <a:solidFill>
                  <a:srgbClr val="395F9B"/>
                </a:solidFill>
                <a:latin typeface="Work Sans Medium" pitchFamily="2" charset="77"/>
              </a:rPr>
              <a:t>Julio 2010 – 2019 </a:t>
            </a:r>
          </a:p>
        </p:txBody>
      </p:sp>
      <p:sp>
        <p:nvSpPr>
          <p:cNvPr id="9" name="Rectángulo 8"/>
          <p:cNvSpPr/>
          <p:nvPr/>
        </p:nvSpPr>
        <p:spPr>
          <a:xfrm>
            <a:off x="127279" y="5030552"/>
            <a:ext cx="11807495" cy="1200329"/>
          </a:xfrm>
          <a:prstGeom prst="rect">
            <a:avLst/>
          </a:prstGeom>
        </p:spPr>
        <p:txBody>
          <a:bodyPr wrap="square">
            <a:spAutoFit/>
          </a:bodyPr>
          <a:lstStyle/>
          <a:p>
            <a:pPr algn="just"/>
            <a:r>
              <a:rPr lang="es-CO" sz="2400" dirty="0">
                <a:solidFill>
                  <a:srgbClr val="395F9B"/>
                </a:solidFill>
                <a:ea typeface="Calibri" panose="020F0502020204030204" pitchFamily="34" charset="0"/>
                <a:cs typeface="Arial" panose="020B0604020202020204" pitchFamily="34" charset="0"/>
              </a:rPr>
              <a:t>En el mes de Julio de 2019, se presentó una TRM superior en 14,6% a la presentada en el mismo mes del año anterior, siendo esta tasa la más alta en los meses de Julio de los últimos 10 años.  Lo anterior podría incentivar la oferta de bienes y servicios producidos en el país. </a:t>
            </a:r>
          </a:p>
        </p:txBody>
      </p:sp>
      <p:sp>
        <p:nvSpPr>
          <p:cNvPr id="10" name="Rectángulo 9"/>
          <p:cNvSpPr/>
          <p:nvPr/>
        </p:nvSpPr>
        <p:spPr>
          <a:xfrm>
            <a:off x="192252" y="6631214"/>
            <a:ext cx="11807495" cy="215444"/>
          </a:xfrm>
          <a:prstGeom prst="rect">
            <a:avLst/>
          </a:prstGeom>
        </p:spPr>
        <p:txBody>
          <a:bodyPr wrap="square">
            <a:spAutoFit/>
          </a:bodyPr>
          <a:lstStyle/>
          <a:p>
            <a:pPr algn="just"/>
            <a:r>
              <a:rPr lang="es-CO" sz="800" dirty="0">
                <a:solidFill>
                  <a:srgbClr val="395F9B"/>
                </a:solidFill>
                <a:ea typeface="Calibri" panose="020F0502020204030204" pitchFamily="34" charset="0"/>
                <a:cs typeface="Arial" panose="020B0604020202020204" pitchFamily="34" charset="0"/>
              </a:rPr>
              <a:t>Fuente: DANE. Cálculos MADR</a:t>
            </a:r>
          </a:p>
        </p:txBody>
      </p:sp>
      <p:graphicFrame>
        <p:nvGraphicFramePr>
          <p:cNvPr id="15" name="Gráfico 14"/>
          <p:cNvGraphicFramePr>
            <a:graphicFrameLocks/>
          </p:cNvGraphicFramePr>
          <p:nvPr>
            <p:extLst/>
          </p:nvPr>
        </p:nvGraphicFramePr>
        <p:xfrm>
          <a:off x="1196501" y="1625553"/>
          <a:ext cx="10311319" cy="3128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5322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3">
            <a:extLst>
              <a:ext uri="{FF2B5EF4-FFF2-40B4-BE49-F238E27FC236}">
                <a16:creationId xmlns="" xmlns:a16="http://schemas.microsoft.com/office/drawing/2014/main" id="{499C889B-3ED3-B940-BBCA-89F290794C78}"/>
              </a:ext>
            </a:extLst>
          </p:cNvPr>
          <p:cNvSpPr txBox="1"/>
          <p:nvPr/>
        </p:nvSpPr>
        <p:spPr>
          <a:xfrm>
            <a:off x="4501878" y="244226"/>
            <a:ext cx="3188245" cy="292388"/>
          </a:xfrm>
          <a:prstGeom prst="rect">
            <a:avLst/>
          </a:prstGeom>
          <a:noFill/>
        </p:spPr>
        <p:txBody>
          <a:bodyPr wrap="none" rtlCol="0">
            <a:spAutoFit/>
          </a:bodyPr>
          <a:lstStyle/>
          <a:p>
            <a:r>
              <a:rPr lang="es-CO" sz="1300" b="1" dirty="0">
                <a:solidFill>
                  <a:srgbClr val="395F9B"/>
                </a:solidFill>
              </a:rPr>
              <a:t>Ministerio de Agricultura y Desarrollo Rural</a:t>
            </a:r>
          </a:p>
        </p:txBody>
      </p:sp>
      <p:sp>
        <p:nvSpPr>
          <p:cNvPr id="8" name="CuadroTexto 7">
            <a:extLst>
              <a:ext uri="{FF2B5EF4-FFF2-40B4-BE49-F238E27FC236}">
                <a16:creationId xmlns="" xmlns:a16="http://schemas.microsoft.com/office/drawing/2014/main" id="{39859359-D35B-3B4A-9B7A-4F41EF0AFBA5}"/>
              </a:ext>
            </a:extLst>
          </p:cNvPr>
          <p:cNvSpPr txBox="1"/>
          <p:nvPr/>
        </p:nvSpPr>
        <p:spPr>
          <a:xfrm>
            <a:off x="127279" y="667181"/>
            <a:ext cx="11872468" cy="830997"/>
          </a:xfrm>
          <a:prstGeom prst="rect">
            <a:avLst/>
          </a:prstGeom>
          <a:noFill/>
        </p:spPr>
        <p:txBody>
          <a:bodyPr wrap="square" rtlCol="0">
            <a:spAutoFit/>
          </a:bodyPr>
          <a:lstStyle/>
          <a:p>
            <a:pPr algn="ctr"/>
            <a:r>
              <a:rPr lang="es-CO" sz="2400" dirty="0">
                <a:solidFill>
                  <a:srgbClr val="395F9B"/>
                </a:solidFill>
                <a:latin typeface="Work Sans Medium" pitchFamily="2" charset="77"/>
              </a:rPr>
              <a:t>Devaluación Nominal Fin de Mes </a:t>
            </a:r>
          </a:p>
          <a:p>
            <a:pPr algn="ctr"/>
            <a:r>
              <a:rPr lang="es-CO" sz="2400" dirty="0">
                <a:solidFill>
                  <a:srgbClr val="395F9B"/>
                </a:solidFill>
                <a:latin typeface="Work Sans Medium" pitchFamily="2" charset="77"/>
              </a:rPr>
              <a:t>Julio 2019</a:t>
            </a:r>
          </a:p>
        </p:txBody>
      </p:sp>
      <p:sp>
        <p:nvSpPr>
          <p:cNvPr id="9" name="Rectángulo 8"/>
          <p:cNvSpPr/>
          <p:nvPr/>
        </p:nvSpPr>
        <p:spPr>
          <a:xfrm>
            <a:off x="127279" y="5446103"/>
            <a:ext cx="11807495" cy="830997"/>
          </a:xfrm>
          <a:prstGeom prst="rect">
            <a:avLst/>
          </a:prstGeom>
        </p:spPr>
        <p:txBody>
          <a:bodyPr wrap="square">
            <a:spAutoFit/>
          </a:bodyPr>
          <a:lstStyle/>
          <a:p>
            <a:pPr algn="just"/>
            <a:r>
              <a:rPr lang="es-CO" sz="2400" dirty="0">
                <a:solidFill>
                  <a:srgbClr val="395F9B"/>
                </a:solidFill>
                <a:ea typeface="Calibri" panose="020F0502020204030204" pitchFamily="34" charset="0"/>
                <a:cs typeface="Arial" panose="020B0604020202020204" pitchFamily="34" charset="0"/>
              </a:rPr>
              <a:t>La TRM en el mes de Julio de 2019 ($3.297) , aumentó 14,64% con respecto al mismo mes de 2018 ($2.876).   </a:t>
            </a:r>
          </a:p>
        </p:txBody>
      </p:sp>
      <p:sp>
        <p:nvSpPr>
          <p:cNvPr id="10" name="Rectángulo 9"/>
          <p:cNvSpPr/>
          <p:nvPr/>
        </p:nvSpPr>
        <p:spPr>
          <a:xfrm>
            <a:off x="192252" y="6631214"/>
            <a:ext cx="11807495" cy="215444"/>
          </a:xfrm>
          <a:prstGeom prst="rect">
            <a:avLst/>
          </a:prstGeom>
        </p:spPr>
        <p:txBody>
          <a:bodyPr wrap="square">
            <a:spAutoFit/>
          </a:bodyPr>
          <a:lstStyle/>
          <a:p>
            <a:pPr algn="just"/>
            <a:r>
              <a:rPr lang="es-CO" sz="800" dirty="0">
                <a:solidFill>
                  <a:srgbClr val="395F9B"/>
                </a:solidFill>
                <a:ea typeface="Calibri" panose="020F0502020204030204" pitchFamily="34" charset="0"/>
                <a:cs typeface="Arial" panose="020B0604020202020204" pitchFamily="34" charset="0"/>
              </a:rPr>
              <a:t>Fuente: DANE. Cálculos MADR</a:t>
            </a:r>
          </a:p>
        </p:txBody>
      </p:sp>
      <p:graphicFrame>
        <p:nvGraphicFramePr>
          <p:cNvPr id="12" name="Gráfico 11"/>
          <p:cNvGraphicFramePr>
            <a:graphicFrameLocks/>
          </p:cNvGraphicFramePr>
          <p:nvPr>
            <p:extLst/>
          </p:nvPr>
        </p:nvGraphicFramePr>
        <p:xfrm>
          <a:off x="1919535" y="1574589"/>
          <a:ext cx="8352929" cy="37088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088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A0565E4-D1A1-453F-9B86-2AD419B19F1D}"/>
</file>

<file path=customXml/itemProps2.xml><?xml version="1.0" encoding="utf-8"?>
<ds:datastoreItem xmlns:ds="http://schemas.openxmlformats.org/officeDocument/2006/customXml" ds:itemID="{2BC618ED-FC54-4D6F-8B79-897732AF7C6A}"/>
</file>

<file path=customXml/itemProps3.xml><?xml version="1.0" encoding="utf-8"?>
<ds:datastoreItem xmlns:ds="http://schemas.openxmlformats.org/officeDocument/2006/customXml" ds:itemID="{D2B6FBDB-8515-4765-8A60-F11455866D2C}"/>
</file>

<file path=docProps/app.xml><?xml version="1.0" encoding="utf-8"?>
<Properties xmlns="http://schemas.openxmlformats.org/officeDocument/2006/extended-properties" xmlns:vt="http://schemas.openxmlformats.org/officeDocument/2006/docPropsVTypes">
  <TotalTime>1</TotalTime>
  <Words>232</Words>
  <Application>Microsoft Office PowerPoint</Application>
  <PresentationFormat>Panorámica</PresentationFormat>
  <Paragraphs>24</Paragraphs>
  <Slides>4</Slides>
  <Notes>3</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vt:i4>
      </vt:variant>
    </vt:vector>
  </HeadingPairs>
  <TitlesOfParts>
    <vt:vector size="10" baseType="lpstr">
      <vt:lpstr>Arial</vt:lpstr>
      <vt:lpstr>Calibri</vt:lpstr>
      <vt:lpstr>Calibri Light</vt:lpstr>
      <vt:lpstr>Verdana</vt:lpstr>
      <vt:lpstr>Work Sans Medium</vt:lpstr>
      <vt:lpstr>1_Tema de Office</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Alejandro Ruiz Romero</dc:creator>
  <cp:lastModifiedBy>Martha Liliana Florez Peñaranda</cp:lastModifiedBy>
  <cp:revision>1</cp:revision>
  <dcterms:created xsi:type="dcterms:W3CDTF">2019-09-04T19:23:10Z</dcterms:created>
  <dcterms:modified xsi:type="dcterms:W3CDTF">2019-09-04T20:23:45Z</dcterms:modified>
</cp:coreProperties>
</file>